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72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4694"/>
  </p:normalViewPr>
  <p:slideViewPr>
    <p:cSldViewPr snapToGrid="0" snapToObjects="1">
      <p:cViewPr varScale="1">
        <p:scale>
          <a:sx n="171" d="100"/>
          <a:sy n="171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1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72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68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9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72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25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445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00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2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20483-ABF0-9A45-A462-8C73FDBCFBEF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E45E4-B4BC-EB4E-93A8-1FC86D55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7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8DDB-70DD-FA43-8D8E-12A8EF2B7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r>
              <a:rPr lang="en-US" dirty="0" err="1"/>
              <a:t>SciServer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590EF-A275-D740-913B-4A34064B11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www.sciserver.org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50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3C8D-5670-DE49-BB82-08D2AF137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91"/>
            <a:ext cx="7886700" cy="994172"/>
          </a:xfrm>
        </p:spPr>
        <p:txBody>
          <a:bodyPr/>
          <a:lstStyle/>
          <a:p>
            <a:r>
              <a:rPr lang="en-US" dirty="0"/>
              <a:t>Creating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C292C-6761-F646-AE2C-438E53AD2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52185"/>
            <a:ext cx="7886700" cy="3263504"/>
          </a:xfrm>
        </p:spPr>
        <p:txBody>
          <a:bodyPr/>
          <a:lstStyle/>
          <a:p>
            <a:r>
              <a:rPr lang="en-US" dirty="0"/>
              <a:t>Navigate to Storage/&lt;username&gt;/persistent</a:t>
            </a:r>
          </a:p>
          <a:p>
            <a:r>
              <a:rPr lang="en-US" dirty="0"/>
              <a:t>Create a Notebook – we will use Python 3 for this course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0EF65A-FE5A-D44F-AEED-22E03E55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3872"/>
            <a:ext cx="9144000" cy="3579628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B32F75C6-EAE8-D94D-80BC-B6D4FF8BA4FE}"/>
              </a:ext>
            </a:extLst>
          </p:cNvPr>
          <p:cNvSpPr/>
          <p:nvPr/>
        </p:nvSpPr>
        <p:spPr>
          <a:xfrm>
            <a:off x="7961971" y="3285870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064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594BC-542A-2E48-A601-6DBDCF470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Useful Part of a Notebook – file tab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12CED96-35D8-AC48-8E03-A556E1B69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8702"/>
            <a:ext cx="9144000" cy="38847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7D78BF-B267-CD41-BF15-2D32DCB1C23F}"/>
              </a:ext>
            </a:extLst>
          </p:cNvPr>
          <p:cNvSpPr txBox="1"/>
          <p:nvPr/>
        </p:nvSpPr>
        <p:spPr>
          <a:xfrm>
            <a:off x="1962615" y="3360234"/>
            <a:ext cx="6787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this tab, you can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rename the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notebook in various formats</a:t>
            </a:r>
          </a:p>
        </p:txBody>
      </p:sp>
    </p:spTree>
    <p:extLst>
      <p:ext uri="{BB962C8B-B14F-4D97-AF65-F5344CB8AC3E}">
        <p14:creationId xmlns:p14="http://schemas.microsoft.com/office/powerpoint/2010/main" val="1637961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7171-10F3-5D45-B89B-B140203A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tab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D2557FF-CB5D-5B47-BB58-F95564F4A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016"/>
            <a:ext cx="9144000" cy="37829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71E7C0-637D-574F-8CB1-EDEFA5910567}"/>
              </a:ext>
            </a:extLst>
          </p:cNvPr>
          <p:cNvSpPr txBox="1"/>
          <p:nvPr/>
        </p:nvSpPr>
        <p:spPr>
          <a:xfrm>
            <a:off x="2319454" y="3382537"/>
            <a:ext cx="63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notebook is divided into cells.</a:t>
            </a:r>
          </a:p>
          <a:p>
            <a:r>
              <a:rPr lang="en-US" dirty="0"/>
              <a:t>The edit tab allows you to manipulate cells, e.g., split or merger, or move.</a:t>
            </a:r>
          </a:p>
        </p:txBody>
      </p:sp>
    </p:spTree>
    <p:extLst>
      <p:ext uri="{BB962C8B-B14F-4D97-AF65-F5344CB8AC3E}">
        <p14:creationId xmlns:p14="http://schemas.microsoft.com/office/powerpoint/2010/main" val="37581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E41E-7A82-D048-ABD5-258E0CFF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tab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6619D4-26D3-1F44-BDBC-B88BDB021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016"/>
            <a:ext cx="9144000" cy="37829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DDD227-D503-DF42-AF92-B9CAFB7E2E5F}"/>
              </a:ext>
            </a:extLst>
          </p:cNvPr>
          <p:cNvSpPr txBox="1"/>
          <p:nvPr/>
        </p:nvSpPr>
        <p:spPr>
          <a:xfrm>
            <a:off x="951571" y="3293327"/>
            <a:ext cx="7352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insert tab is very useful because it allows you to insert any type of cell above or below the cell where you’re currently located.</a:t>
            </a:r>
          </a:p>
        </p:txBody>
      </p:sp>
    </p:spTree>
    <p:extLst>
      <p:ext uri="{BB962C8B-B14F-4D97-AF65-F5344CB8AC3E}">
        <p14:creationId xmlns:p14="http://schemas.microsoft.com/office/powerpoint/2010/main" val="2952304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3F362-14DE-CA48-B55E-8AF7FD15D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tab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8634250-302A-8248-A4CD-7F169992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8340"/>
            <a:ext cx="9144000" cy="37829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25D9ED-CFA3-7A44-A55A-9D4EF814F30A}"/>
              </a:ext>
            </a:extLst>
          </p:cNvPr>
          <p:cNvSpPr txBox="1"/>
          <p:nvPr/>
        </p:nvSpPr>
        <p:spPr>
          <a:xfrm>
            <a:off x="3642732" y="3300761"/>
            <a:ext cx="51890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Cell tab is most useful for running the cells.</a:t>
            </a:r>
          </a:p>
          <a:p>
            <a:endParaRPr lang="en-US" dirty="0"/>
          </a:p>
          <a:p>
            <a:r>
              <a:rPr lang="en-US" dirty="0"/>
              <a:t>To execute a cell, </a:t>
            </a:r>
            <a:r>
              <a:rPr lang="en-US"/>
              <a:t>do shift-return.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02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9EA3-E67B-4445-BD76-41E13C80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Tab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A137B18-B0DF-3E4F-AFFF-6C11CAF90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8340"/>
            <a:ext cx="9144000" cy="37829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48F8E6-80CF-3A43-9999-5C2317DC967B}"/>
              </a:ext>
            </a:extLst>
          </p:cNvPr>
          <p:cNvSpPr txBox="1"/>
          <p:nvPr/>
        </p:nvSpPr>
        <p:spPr>
          <a:xfrm>
            <a:off x="394010" y="3627863"/>
            <a:ext cx="8504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kernel is the central part of a computer operating system.  It manages the operation of the computer.</a:t>
            </a:r>
          </a:p>
          <a:p>
            <a:r>
              <a:rPr lang="en-US" dirty="0"/>
              <a:t>The kernel tab allows you to start or stop the notebook without having to exit the notebook.</a:t>
            </a:r>
          </a:p>
        </p:txBody>
      </p:sp>
    </p:spTree>
    <p:extLst>
      <p:ext uri="{BB962C8B-B14F-4D97-AF65-F5344CB8AC3E}">
        <p14:creationId xmlns:p14="http://schemas.microsoft.com/office/powerpoint/2010/main" val="4084082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843AE-945B-354B-8199-EB914034F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Shortcuts bar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1D0ABC5-87FD-5846-98B3-5697DD6CA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016"/>
            <a:ext cx="9144000" cy="378299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7E44989-E55E-BF44-AA48-33920B67A381}"/>
              </a:ext>
            </a:extLst>
          </p:cNvPr>
          <p:cNvCxnSpPr>
            <a:cxnSpLocks/>
          </p:cNvCxnSpPr>
          <p:nvPr/>
        </p:nvCxnSpPr>
        <p:spPr>
          <a:xfrm>
            <a:off x="628650" y="2661424"/>
            <a:ext cx="0" cy="2258048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159BED9-00AB-624C-9719-A60434207335}"/>
              </a:ext>
            </a:extLst>
          </p:cNvPr>
          <p:cNvCxnSpPr>
            <a:cxnSpLocks/>
          </p:cNvCxnSpPr>
          <p:nvPr/>
        </p:nvCxnSpPr>
        <p:spPr>
          <a:xfrm>
            <a:off x="890778" y="2661424"/>
            <a:ext cx="0" cy="1919720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0CCF82F-9B9D-E947-8976-E05C6CEA1281}"/>
              </a:ext>
            </a:extLst>
          </p:cNvPr>
          <p:cNvCxnSpPr>
            <a:cxnSpLocks/>
          </p:cNvCxnSpPr>
          <p:nvPr/>
        </p:nvCxnSpPr>
        <p:spPr>
          <a:xfrm>
            <a:off x="1155954" y="2661424"/>
            <a:ext cx="0" cy="1672832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32C48F9-C2A1-0440-9E7D-068DCB9561E8}"/>
              </a:ext>
            </a:extLst>
          </p:cNvPr>
          <p:cNvCxnSpPr>
            <a:cxnSpLocks/>
          </p:cNvCxnSpPr>
          <p:nvPr/>
        </p:nvCxnSpPr>
        <p:spPr>
          <a:xfrm>
            <a:off x="1354074" y="2661424"/>
            <a:ext cx="0" cy="1407656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CDBFA-65D4-9E41-A4A9-D4BA901B4F0B}"/>
              </a:ext>
            </a:extLst>
          </p:cNvPr>
          <p:cNvCxnSpPr>
            <a:cxnSpLocks/>
          </p:cNvCxnSpPr>
          <p:nvPr/>
        </p:nvCxnSpPr>
        <p:spPr>
          <a:xfrm>
            <a:off x="1570482" y="2661424"/>
            <a:ext cx="0" cy="1133336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0A4A159-9B9E-E443-AC30-5B04FC3A1B0A}"/>
              </a:ext>
            </a:extLst>
          </p:cNvPr>
          <p:cNvCxnSpPr>
            <a:cxnSpLocks/>
          </p:cNvCxnSpPr>
          <p:nvPr/>
        </p:nvCxnSpPr>
        <p:spPr>
          <a:xfrm>
            <a:off x="1942338" y="2661424"/>
            <a:ext cx="0" cy="868160"/>
          </a:xfrm>
          <a:prstGeom prst="straightConnector1">
            <a:avLst/>
          </a:prstGeom>
          <a:ln w="412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283F3C3-AE28-514F-AA60-A8B8C89C0EB7}"/>
              </a:ext>
            </a:extLst>
          </p:cNvPr>
          <p:cNvSpPr txBox="1"/>
          <p:nvPr/>
        </p:nvSpPr>
        <p:spPr>
          <a:xfrm>
            <a:off x="457200" y="3319272"/>
            <a:ext cx="6409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Move a cell up or down</a:t>
            </a:r>
          </a:p>
          <a:p>
            <a:r>
              <a:rPr lang="en-US" dirty="0"/>
              <a:t>                      Paste cells below</a:t>
            </a:r>
          </a:p>
          <a:p>
            <a:r>
              <a:rPr lang="en-US" dirty="0"/>
              <a:t>                    Copy cells</a:t>
            </a:r>
          </a:p>
          <a:p>
            <a:r>
              <a:rPr lang="en-US" dirty="0"/>
              <a:t>                Cut cells</a:t>
            </a:r>
          </a:p>
          <a:p>
            <a:r>
              <a:rPr lang="en-US" dirty="0"/>
              <a:t>           Add cells</a:t>
            </a:r>
          </a:p>
          <a:p>
            <a:r>
              <a:rPr lang="en-US" dirty="0"/>
              <a:t>       Save the notebook</a:t>
            </a:r>
          </a:p>
        </p:txBody>
      </p:sp>
    </p:spTree>
    <p:extLst>
      <p:ext uri="{BB962C8B-B14F-4D97-AF65-F5344CB8AC3E}">
        <p14:creationId xmlns:p14="http://schemas.microsoft.com/office/powerpoint/2010/main" val="3474502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1C22E-F1B0-9747-B433-6C67D5249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cell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C072402-FDDB-3C44-B1F6-134D891A9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505"/>
            <a:ext cx="9144000" cy="3782995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AE160486-5C07-D944-BDFB-4AF3F5536516}"/>
              </a:ext>
            </a:extLst>
          </p:cNvPr>
          <p:cNvSpPr/>
          <p:nvPr/>
        </p:nvSpPr>
        <p:spPr>
          <a:xfrm rot="5400000">
            <a:off x="2987635" y="2938399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6C3F8C-7E3C-FD42-96C4-427AABA932B3}"/>
              </a:ext>
            </a:extLst>
          </p:cNvPr>
          <p:cNvSpPr txBox="1"/>
          <p:nvPr/>
        </p:nvSpPr>
        <p:spPr>
          <a:xfrm>
            <a:off x="329184" y="3584448"/>
            <a:ext cx="8522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Actually, there are four types, but we will principally use “code” and ”markdown”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is for python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Markdown is to document your code (</a:t>
            </a:r>
            <a:r>
              <a:rPr lang="en-US"/>
              <a:t>very important)</a:t>
            </a:r>
          </a:p>
        </p:txBody>
      </p:sp>
    </p:spTree>
    <p:extLst>
      <p:ext uri="{BB962C8B-B14F-4D97-AF65-F5344CB8AC3E}">
        <p14:creationId xmlns:p14="http://schemas.microsoft.com/office/powerpoint/2010/main" val="4176252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6C95C-DF26-874D-9486-64F219C37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84" y="273844"/>
            <a:ext cx="2026646" cy="994172"/>
          </a:xfrm>
        </p:spPr>
        <p:txBody>
          <a:bodyPr/>
          <a:lstStyle/>
          <a:p>
            <a:r>
              <a:rPr lang="en-US" dirty="0"/>
              <a:t>Front page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980FD1-E14D-064F-99F5-031D74A3F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296" y="273844"/>
            <a:ext cx="6163620" cy="4544568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F6E5EEEF-1F7B-9F4D-A45D-AE8256D50796}"/>
              </a:ext>
            </a:extLst>
          </p:cNvPr>
          <p:cNvSpPr/>
          <p:nvPr/>
        </p:nvSpPr>
        <p:spPr>
          <a:xfrm>
            <a:off x="7991707" y="1808133"/>
            <a:ext cx="575682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CCB7D9-21F7-0145-8AB9-C776A0255826}"/>
              </a:ext>
            </a:extLst>
          </p:cNvPr>
          <p:cNvSpPr txBox="1"/>
          <p:nvPr/>
        </p:nvSpPr>
        <p:spPr>
          <a:xfrm>
            <a:off x="193288" y="1464527"/>
            <a:ext cx="234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 to </a:t>
            </a:r>
            <a:r>
              <a:rPr lang="en-US" dirty="0" err="1"/>
              <a:t>SciServer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13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DAE33-8775-C343-8B8C-56EB7CE7D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AEC9E4-F43E-7D4B-90AF-56C797A4F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512" y="0"/>
            <a:ext cx="5714556" cy="5143500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9BF8C320-3937-5940-997D-ECCCB57FAEC1}"/>
              </a:ext>
            </a:extLst>
          </p:cNvPr>
          <p:cNvSpPr/>
          <p:nvPr/>
        </p:nvSpPr>
        <p:spPr>
          <a:xfrm rot="5400000">
            <a:off x="4579433" y="4396780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5406EF-7480-B14F-9EEC-EF5C7B589878}"/>
              </a:ext>
            </a:extLst>
          </p:cNvPr>
          <p:cNvSpPr txBox="1"/>
          <p:nvPr/>
        </p:nvSpPr>
        <p:spPr>
          <a:xfrm>
            <a:off x="230459" y="1174595"/>
            <a:ext cx="2772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of the time, we will be using the “Compute” App.</a:t>
            </a:r>
          </a:p>
          <a:p>
            <a:endParaRPr lang="en-US" dirty="0"/>
          </a:p>
          <a:p>
            <a:r>
              <a:rPr lang="en-US" dirty="0"/>
              <a:t>Choose this app.</a:t>
            </a:r>
          </a:p>
        </p:txBody>
      </p:sp>
    </p:spTree>
    <p:extLst>
      <p:ext uri="{BB962C8B-B14F-4D97-AF65-F5344CB8AC3E}">
        <p14:creationId xmlns:p14="http://schemas.microsoft.com/office/powerpoint/2010/main" val="101721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842D-8B86-6844-840F-3648E3C90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78" y="110293"/>
            <a:ext cx="8359233" cy="994172"/>
          </a:xfrm>
        </p:spPr>
        <p:txBody>
          <a:bodyPr/>
          <a:lstStyle/>
          <a:p>
            <a:r>
              <a:rPr lang="en-US" dirty="0"/>
              <a:t>Containers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BAA6AC6-30B9-7C45-87B6-D19914E66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358" y="342261"/>
            <a:ext cx="6418642" cy="45273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74AEB3-CFF3-BC46-8D27-38C4D89B5C29}"/>
              </a:ext>
            </a:extLst>
          </p:cNvPr>
          <p:cNvSpPr txBox="1"/>
          <p:nvPr/>
        </p:nvSpPr>
        <p:spPr>
          <a:xfrm>
            <a:off x="104078" y="863402"/>
            <a:ext cx="25692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“container” in </a:t>
            </a:r>
            <a:r>
              <a:rPr lang="en-US" dirty="0" err="1"/>
              <a:t>SciServer</a:t>
            </a:r>
            <a:r>
              <a:rPr lang="en-US" dirty="0"/>
              <a:t> compute is a defined environment within which </a:t>
            </a:r>
            <a:r>
              <a:rPr lang="en-US" dirty="0" err="1"/>
              <a:t>Jupyter</a:t>
            </a:r>
            <a:r>
              <a:rPr lang="en-US" dirty="0"/>
              <a:t> Notebooks can be run.  Its technically a “Docker Container” (Docker is the technology used), and provides a way to isolate the user and their code from the rest of the </a:t>
            </a:r>
            <a:r>
              <a:rPr lang="en-US" dirty="0" err="1"/>
              <a:t>SciServer</a:t>
            </a:r>
            <a:r>
              <a:rPr lang="en-US" dirty="0"/>
              <a:t> system, and other users.</a:t>
            </a:r>
          </a:p>
          <a:p>
            <a:r>
              <a:rPr lang="en-US" sz="1200" dirty="0"/>
              <a:t>http://</a:t>
            </a:r>
            <a:r>
              <a:rPr lang="en-US" sz="1200" dirty="0" err="1"/>
              <a:t>www.sciserver.org</a:t>
            </a:r>
            <a:r>
              <a:rPr lang="en-US" sz="1200" dirty="0"/>
              <a:t>/wp-content/uploads/2018/07/SciServer-How-Tos-v2.pdf</a:t>
            </a: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7C9E9D77-FF46-5141-924A-A03E15C797C2}"/>
              </a:ext>
            </a:extLst>
          </p:cNvPr>
          <p:cNvSpPr/>
          <p:nvPr/>
        </p:nvSpPr>
        <p:spPr>
          <a:xfrm>
            <a:off x="4207726" y="1854302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226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3BDBF-FC4B-1147-81CD-C464B020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147"/>
            <a:ext cx="1943565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Container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EFAC-7E91-3447-A315-C312A57B3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885" y="0"/>
            <a:ext cx="7292115" cy="5143500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25F0C5A1-B93D-A24C-9DAE-DABE6345491A}"/>
              </a:ext>
            </a:extLst>
          </p:cNvPr>
          <p:cNvSpPr/>
          <p:nvPr/>
        </p:nvSpPr>
        <p:spPr>
          <a:xfrm>
            <a:off x="6936058" y="1839434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D18F02CF-2178-B845-A8DF-FBBC57445371}"/>
              </a:ext>
            </a:extLst>
          </p:cNvPr>
          <p:cNvSpPr/>
          <p:nvPr/>
        </p:nvSpPr>
        <p:spPr>
          <a:xfrm>
            <a:off x="4795024" y="2966224"/>
            <a:ext cx="553379" cy="284062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4102FFA9-5B88-2642-BE59-29176938E432}"/>
              </a:ext>
            </a:extLst>
          </p:cNvPr>
          <p:cNvSpPr/>
          <p:nvPr/>
        </p:nvSpPr>
        <p:spPr>
          <a:xfrm>
            <a:off x="4631472" y="3486614"/>
            <a:ext cx="553379" cy="284061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549725-3D9E-2945-90DE-72F5B82742A2}"/>
              </a:ext>
            </a:extLst>
          </p:cNvPr>
          <p:cNvSpPr txBox="1"/>
          <p:nvPr/>
        </p:nvSpPr>
        <p:spPr>
          <a:xfrm>
            <a:off x="81776" y="1290319"/>
            <a:ext cx="17701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 sure to choose the appropriate compute image.</a:t>
            </a:r>
          </a:p>
          <a:p>
            <a:r>
              <a:rPr lang="en-US" dirty="0"/>
              <a:t>Python + R should be sufficient.</a:t>
            </a:r>
          </a:p>
          <a:p>
            <a:r>
              <a:rPr lang="en-US" dirty="0"/>
              <a:t>(We will not use R.)</a:t>
            </a:r>
          </a:p>
        </p:txBody>
      </p:sp>
    </p:spTree>
    <p:extLst>
      <p:ext uri="{BB962C8B-B14F-4D97-AF65-F5344CB8AC3E}">
        <p14:creationId xmlns:p14="http://schemas.microsoft.com/office/powerpoint/2010/main" val="2578962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842D-8B86-6844-840F-3648E3C90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79" y="110293"/>
            <a:ext cx="2326888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Enter Your Containers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BAA6AC6-30B9-7C45-87B6-D19914E66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358" y="342261"/>
            <a:ext cx="6418642" cy="45273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74AEB3-CFF3-BC46-8D27-38C4D89B5C29}"/>
              </a:ext>
            </a:extLst>
          </p:cNvPr>
          <p:cNvSpPr txBox="1"/>
          <p:nvPr/>
        </p:nvSpPr>
        <p:spPr>
          <a:xfrm>
            <a:off x="156117" y="1164114"/>
            <a:ext cx="25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clicking on it.</a:t>
            </a: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7C9E9D77-FF46-5141-924A-A03E15C797C2}"/>
              </a:ext>
            </a:extLst>
          </p:cNvPr>
          <p:cNvSpPr/>
          <p:nvPr/>
        </p:nvSpPr>
        <p:spPr>
          <a:xfrm rot="5400000">
            <a:off x="4772721" y="1988117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417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23CCD-BDA2-7B41-BCC0-04502551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820862-90D2-C441-AACD-2C5B94ADD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2839"/>
            <a:ext cx="9144000" cy="26942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F49A38-0407-1F4F-9280-BA315E74F4FF}"/>
              </a:ext>
            </a:extLst>
          </p:cNvPr>
          <p:cNvSpPr txBox="1"/>
          <p:nvPr/>
        </p:nvSpPr>
        <p:spPr>
          <a:xfrm>
            <a:off x="66907" y="3947532"/>
            <a:ext cx="89655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shows the typical home of a </a:t>
            </a:r>
            <a:r>
              <a:rPr lang="en-US" dirty="0" err="1"/>
              <a:t>jupyter</a:t>
            </a:r>
            <a:r>
              <a:rPr lang="en-US" dirty="0"/>
              <a:t> notebook session. </a:t>
            </a:r>
          </a:p>
          <a:p>
            <a:r>
              <a:rPr lang="en-US" dirty="0"/>
              <a:t>This screen is not particular to </a:t>
            </a:r>
            <a:r>
              <a:rPr lang="en-US" dirty="0" err="1"/>
              <a:t>SciServer</a:t>
            </a:r>
            <a:r>
              <a:rPr lang="en-US" dirty="0"/>
              <a:t> – you will see this kind of screen from any python installation.</a:t>
            </a:r>
          </a:p>
        </p:txBody>
      </p:sp>
    </p:spTree>
    <p:extLst>
      <p:ext uri="{BB962C8B-B14F-4D97-AF65-F5344CB8AC3E}">
        <p14:creationId xmlns:p14="http://schemas.microsoft.com/office/powerpoint/2010/main" val="1347369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ADF3F-3377-E141-AC46-1EF81FBB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– use the right storage volume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D1D39-1622-0245-8E1C-42AB357E4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 not store the notebooks in the root (top page) of your container.</a:t>
            </a:r>
          </a:p>
          <a:p>
            <a:r>
              <a:rPr lang="en-US" dirty="0"/>
              <a:t>Instead use:</a:t>
            </a:r>
          </a:p>
          <a:p>
            <a:pPr lvl="1"/>
            <a:r>
              <a:rPr lang="en-US" dirty="0"/>
              <a:t>/Storage/&lt;username&gt;/persistent</a:t>
            </a:r>
          </a:p>
          <a:p>
            <a:pPr lvl="1"/>
            <a:r>
              <a:rPr lang="en-US" dirty="0"/>
              <a:t>Total 10GB</a:t>
            </a:r>
          </a:p>
          <a:p>
            <a:pPr lvl="1"/>
            <a:r>
              <a:rPr lang="en-US" dirty="0"/>
              <a:t>Backed up</a:t>
            </a:r>
          </a:p>
          <a:p>
            <a:pPr lvl="1"/>
            <a:r>
              <a:rPr lang="en-US" dirty="0"/>
              <a:t>Probably the </a:t>
            </a:r>
          </a:p>
          <a:p>
            <a:r>
              <a:rPr lang="en-US" dirty="0"/>
              <a:t>Or</a:t>
            </a:r>
          </a:p>
          <a:p>
            <a:pPr lvl="1"/>
            <a:r>
              <a:rPr lang="en-US" dirty="0"/>
              <a:t>/Storage/&lt;username&gt;/scratch</a:t>
            </a:r>
          </a:p>
          <a:p>
            <a:pPr lvl="1"/>
            <a:r>
              <a:rPr lang="en-US" dirty="0"/>
              <a:t>Total ~100GB</a:t>
            </a:r>
          </a:p>
          <a:p>
            <a:pPr lvl="1"/>
            <a:r>
              <a:rPr lang="en-US" dirty="0"/>
              <a:t>Not backed up</a:t>
            </a:r>
          </a:p>
          <a:p>
            <a:r>
              <a:rPr lang="en-US" dirty="0"/>
              <a:t>You can check your quota from the </a:t>
            </a:r>
            <a:r>
              <a:rPr lang="en-US" dirty="0" err="1"/>
              <a:t>SciServer</a:t>
            </a:r>
            <a:r>
              <a:rPr lang="en-US" dirty="0"/>
              <a:t> Dashboard</a:t>
            </a:r>
          </a:p>
        </p:txBody>
      </p:sp>
    </p:spTree>
    <p:extLst>
      <p:ext uri="{BB962C8B-B14F-4D97-AF65-F5344CB8AC3E}">
        <p14:creationId xmlns:p14="http://schemas.microsoft.com/office/powerpoint/2010/main" val="389775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B52CB6-7B7A-854C-B337-903FDDB45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3681"/>
            <a:ext cx="9144000" cy="35643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313C8D-5670-DE49-BB82-08D2AF137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91"/>
            <a:ext cx="7886700" cy="994172"/>
          </a:xfrm>
        </p:spPr>
        <p:txBody>
          <a:bodyPr/>
          <a:lstStyle/>
          <a:p>
            <a:r>
              <a:rPr lang="en-US" dirty="0"/>
              <a:t>Uploading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C292C-6761-F646-AE2C-438E53AD2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52185"/>
            <a:ext cx="7886700" cy="3263504"/>
          </a:xfrm>
        </p:spPr>
        <p:txBody>
          <a:bodyPr/>
          <a:lstStyle/>
          <a:p>
            <a:r>
              <a:rPr lang="en-US" dirty="0"/>
              <a:t>Navigate to Storage/&lt;username&gt;/persistent</a:t>
            </a:r>
          </a:p>
          <a:p>
            <a:r>
              <a:rPr lang="en-US" dirty="0"/>
              <a:t>Use upload tab to upload a notebook from your computer.</a:t>
            </a: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B32F75C6-EAE8-D94D-80BC-B6D4FF8BA4FE}"/>
              </a:ext>
            </a:extLst>
          </p:cNvPr>
          <p:cNvSpPr/>
          <p:nvPr/>
        </p:nvSpPr>
        <p:spPr>
          <a:xfrm rot="16200000">
            <a:off x="7515923" y="2319431"/>
            <a:ext cx="553379" cy="392374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09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485</Words>
  <Application>Microsoft Macintosh PowerPoint</Application>
  <PresentationFormat>On-screen Show (16:9)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Getting Started with SciServer</vt:lpstr>
      <vt:lpstr>Front page</vt:lpstr>
      <vt:lpstr>Dashboard</vt:lpstr>
      <vt:lpstr>Containers</vt:lpstr>
      <vt:lpstr>Create Container</vt:lpstr>
      <vt:lpstr>Enter Your Containers</vt:lpstr>
      <vt:lpstr>Home</vt:lpstr>
      <vt:lpstr>Storage – use the right storage volume</vt:lpstr>
      <vt:lpstr>Uploading a notebook</vt:lpstr>
      <vt:lpstr>Creating a Notebook</vt:lpstr>
      <vt:lpstr>Most Useful Part of a Notebook – file tab</vt:lpstr>
      <vt:lpstr>Edit tab</vt:lpstr>
      <vt:lpstr>Insert tab</vt:lpstr>
      <vt:lpstr>Cell tab</vt:lpstr>
      <vt:lpstr>Kernel Tab</vt:lpstr>
      <vt:lpstr>Shortcuts bar</vt:lpstr>
      <vt:lpstr>Two types of cell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SciServer</dc:title>
  <dc:creator>Leighly, Karen M.</dc:creator>
  <cp:lastModifiedBy>Leighly, Karen M.</cp:lastModifiedBy>
  <cp:revision>28</cp:revision>
  <dcterms:created xsi:type="dcterms:W3CDTF">2020-01-12T17:00:49Z</dcterms:created>
  <dcterms:modified xsi:type="dcterms:W3CDTF">2020-01-12T20:58:01Z</dcterms:modified>
</cp:coreProperties>
</file>

<file path=docProps/thumbnail.jpeg>
</file>